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4"/>
  </p:notesMasterIdLst>
  <p:sldIdLst>
    <p:sldId id="256" r:id="rId2"/>
    <p:sldId id="276" r:id="rId3"/>
    <p:sldId id="257" r:id="rId4"/>
    <p:sldId id="258" r:id="rId5"/>
    <p:sldId id="273" r:id="rId6"/>
    <p:sldId id="269" r:id="rId7"/>
    <p:sldId id="277" r:id="rId8"/>
    <p:sldId id="278" r:id="rId9"/>
    <p:sldId id="261" r:id="rId10"/>
    <p:sldId id="282" r:id="rId11"/>
    <p:sldId id="263" r:id="rId12"/>
    <p:sldId id="264" r:id="rId13"/>
    <p:sldId id="281" r:id="rId14"/>
    <p:sldId id="265" r:id="rId15"/>
    <p:sldId id="280" r:id="rId16"/>
    <p:sldId id="266" r:id="rId17"/>
    <p:sldId id="268" r:id="rId18"/>
    <p:sldId id="279" r:id="rId19"/>
    <p:sldId id="283" r:id="rId20"/>
    <p:sldId id="284" r:id="rId21"/>
    <p:sldId id="275" r:id="rId22"/>
    <p:sldId id="27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965F00-44FC-4D8B-B958-57075DAF828F}" type="datetimeFigureOut">
              <a:rPr lang="en-US" smtClean="0"/>
              <a:t>10/13/2023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A5909B-0077-4DB4-A4F8-4EC5D1C57C3C}" type="slidenum">
              <a:rPr lang="en-US" smtClean="0"/>
              <a:t>‹#›</a:t>
            </a:fld>
            <a:endParaRPr lang="en-US"/>
          </a:p>
        </p:txBody>
      </p:sp>
    </p:spTree>
    <p:extLst>
      <p:ext uri="{BB962C8B-B14F-4D97-AF65-F5344CB8AC3E}">
        <p14:creationId xmlns:p14="http://schemas.microsoft.com/office/powerpoint/2010/main" val="1436654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19A946B5-4F8E-4B26-BCC8-C3F05EAC61B1}"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89398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A3DABC-DA58-4BD6-88E1-15632A2C0BB6}"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30370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150035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2154684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1975135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1255821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3625886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945707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206065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119052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A3DABC-DA58-4BD6-88E1-15632A2C0BB6}" type="datetimeFigureOut">
              <a:rPr lang="en-US" smtClean="0"/>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25757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A3DABC-DA58-4BD6-88E1-15632A2C0BB6}"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267593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A3DABC-DA58-4BD6-88E1-15632A2C0BB6}" type="datetimeFigureOut">
              <a:rPr lang="en-US" smtClean="0"/>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276691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A3DABC-DA58-4BD6-88E1-15632A2C0BB6}" type="datetimeFigureOut">
              <a:rPr lang="en-US" smtClean="0"/>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680062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3DABC-DA58-4BD6-88E1-15632A2C0BB6}" type="datetimeFigureOut">
              <a:rPr lang="en-US" smtClean="0"/>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4826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A3DABC-DA58-4BD6-88E1-15632A2C0BB6}"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120231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A3DABC-DA58-4BD6-88E1-15632A2C0BB6}" type="datetimeFigureOut">
              <a:rPr lang="en-US" smtClean="0"/>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946B5-4F8E-4B26-BCC8-C3F05EAC61B1}" type="slidenum">
              <a:rPr lang="en-US" smtClean="0"/>
              <a:t>‹#›</a:t>
            </a:fld>
            <a:endParaRPr lang="en-US"/>
          </a:p>
        </p:txBody>
      </p:sp>
    </p:spTree>
    <p:extLst>
      <p:ext uri="{BB962C8B-B14F-4D97-AF65-F5344CB8AC3E}">
        <p14:creationId xmlns:p14="http://schemas.microsoft.com/office/powerpoint/2010/main" val="3440296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DA3DABC-DA58-4BD6-88E1-15632A2C0BB6}" type="datetimeFigureOut">
              <a:rPr lang="en-US" smtClean="0"/>
              <a:t>10/13/2023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9A946B5-4F8E-4B26-BCC8-C3F05EAC61B1}" type="slidenum">
              <a:rPr lang="en-US" smtClean="0"/>
              <a:t>‹#›</a:t>
            </a:fld>
            <a:endParaRPr lang="en-US"/>
          </a:p>
        </p:txBody>
      </p:sp>
    </p:spTree>
    <p:extLst>
      <p:ext uri="{BB962C8B-B14F-4D97-AF65-F5344CB8AC3E}">
        <p14:creationId xmlns:p14="http://schemas.microsoft.com/office/powerpoint/2010/main" val="421270863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alsaghafian@ucdavis.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qas@ucdavis.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Immigrants, Refugees, and Human Rights</a:t>
            </a:r>
          </a:p>
        </p:txBody>
      </p:sp>
      <p:sp>
        <p:nvSpPr>
          <p:cNvPr id="3" name="Subtitle 2"/>
          <p:cNvSpPr>
            <a:spLocks noGrp="1"/>
          </p:cNvSpPr>
          <p:nvPr>
            <p:ph type="subTitle" idx="1"/>
          </p:nvPr>
        </p:nvSpPr>
        <p:spPr/>
        <p:txBody>
          <a:bodyPr/>
          <a:lstStyle/>
          <a:p>
            <a:r>
              <a:rPr lang="en-US" dirty="0"/>
              <a:t>Quarter at Aggie Square</a:t>
            </a:r>
          </a:p>
          <a:p>
            <a:r>
              <a:rPr lang="en-US" dirty="0"/>
              <a:t>Winter Quarter 2024</a:t>
            </a:r>
          </a:p>
        </p:txBody>
      </p:sp>
    </p:spTree>
    <p:extLst>
      <p:ext uri="{BB962C8B-B14F-4D97-AF65-F5344CB8AC3E}">
        <p14:creationId xmlns:p14="http://schemas.microsoft.com/office/powerpoint/2010/main" val="601430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HMR 132</a:t>
            </a:r>
            <a:br>
              <a:rPr lang="en-US" dirty="0"/>
            </a:br>
            <a:r>
              <a:rPr lang="en-US" dirty="0"/>
              <a:t>						Human Rights and the Refugee</a:t>
            </a:r>
          </a:p>
        </p:txBody>
      </p:sp>
      <p:sp>
        <p:nvSpPr>
          <p:cNvPr id="3" name="Content Placeholder 2"/>
          <p:cNvSpPr>
            <a:spLocks noGrp="1"/>
          </p:cNvSpPr>
          <p:nvPr>
            <p:ph idx="1"/>
          </p:nvPr>
        </p:nvSpPr>
        <p:spPr/>
        <p:txBody>
          <a:bodyPr>
            <a:normAutofit/>
          </a:bodyPr>
          <a:lstStyle/>
          <a:p>
            <a:r>
              <a:rPr lang="en-US" sz="2200" dirty="0"/>
              <a:t>Examine the emergence of the international legal regime concerning refugees (and </a:t>
            </a:r>
            <a:r>
              <a:rPr lang="en-US" sz="2200" dirty="0" err="1"/>
              <a:t>asylees</a:t>
            </a:r>
            <a:r>
              <a:rPr lang="en-US" sz="2200" dirty="0"/>
              <a:t>) and how it relates to “domestic” legal regimes</a:t>
            </a:r>
          </a:p>
          <a:p>
            <a:r>
              <a:rPr lang="en-US" sz="2200" dirty="0"/>
              <a:t>Examine the challenges of enforcing the refugee rights regime</a:t>
            </a:r>
          </a:p>
          <a:p>
            <a:r>
              <a:rPr lang="en-US" sz="2200" dirty="0"/>
              <a:t>Explore the experiences of those seeking refugee/</a:t>
            </a:r>
            <a:r>
              <a:rPr lang="en-US" sz="2200" dirty="0" err="1"/>
              <a:t>asylee</a:t>
            </a:r>
            <a:r>
              <a:rPr lang="en-US" sz="2200" dirty="0"/>
              <a:t> status </a:t>
            </a:r>
          </a:p>
          <a:p>
            <a:r>
              <a:rPr lang="en-US" sz="2200" dirty="0"/>
              <a:t>Explore case studies of resettlement</a:t>
            </a:r>
          </a:p>
          <a:p>
            <a:r>
              <a:rPr lang="en-US" sz="2200" dirty="0"/>
              <a:t>Engage critical approaches to/theories of </a:t>
            </a:r>
            <a:r>
              <a:rPr lang="en-US" sz="2200"/>
              <a:t>human rights law</a:t>
            </a:r>
            <a:endParaRPr lang="en-US" sz="2200" dirty="0"/>
          </a:p>
        </p:txBody>
      </p:sp>
      <p:pic>
        <p:nvPicPr>
          <p:cNvPr id="4" name="Picture 3" descr="C:\Users\fzmoney\AppData\Local\Microsoft\Windows\INetCache\Content.MSO\90E1AD40.tmp"/>
          <p:cNvPicPr/>
          <p:nvPr/>
        </p:nvPicPr>
        <p:blipFill>
          <a:blip r:embed="rId2">
            <a:extLst>
              <a:ext uri="{28A0092B-C50C-407E-A947-70E740481C1C}">
                <a14:useLocalDpi xmlns:a14="http://schemas.microsoft.com/office/drawing/2010/main" val="0"/>
              </a:ext>
            </a:extLst>
          </a:blip>
          <a:srcRect/>
          <a:stretch>
            <a:fillRect/>
          </a:stretch>
        </p:blipFill>
        <p:spPr bwMode="auto">
          <a:xfrm>
            <a:off x="1676401" y="762000"/>
            <a:ext cx="1523999" cy="1447801"/>
          </a:xfrm>
          <a:prstGeom prst="rect">
            <a:avLst/>
          </a:prstGeom>
          <a:noFill/>
          <a:ln>
            <a:noFill/>
          </a:ln>
        </p:spPr>
      </p:pic>
    </p:spTree>
    <p:extLst>
      <p:ext uri="{BB962C8B-B14F-4D97-AF65-F5344CB8AC3E}">
        <p14:creationId xmlns:p14="http://schemas.microsoft.com/office/powerpoint/2010/main" val="734558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 104</a:t>
            </a:r>
            <a:br>
              <a:rPr lang="en-US" dirty="0"/>
            </a:br>
            <a:r>
              <a:rPr lang="en-US" dirty="0"/>
              <a:t>					California State Politics</a:t>
            </a:r>
          </a:p>
        </p:txBody>
      </p:sp>
      <p:sp>
        <p:nvSpPr>
          <p:cNvPr id="3" name="Content Placeholder 2"/>
          <p:cNvSpPr>
            <a:spLocks noGrp="1"/>
          </p:cNvSpPr>
          <p:nvPr>
            <p:ph idx="1"/>
          </p:nvPr>
        </p:nvSpPr>
        <p:spPr/>
        <p:txBody>
          <a:bodyPr>
            <a:normAutofit fontScale="85000" lnSpcReduction="20000"/>
          </a:bodyPr>
          <a:lstStyle/>
          <a:p>
            <a:r>
              <a:rPr lang="en-US" dirty="0"/>
              <a:t>The course will cover federal and state government </a:t>
            </a:r>
          </a:p>
          <a:p>
            <a:r>
              <a:rPr lang="en-US" dirty="0"/>
              <a:t>Focus on California government and the California legislative process </a:t>
            </a:r>
          </a:p>
          <a:p>
            <a:r>
              <a:rPr lang="en-US" dirty="0"/>
              <a:t>Role of interest groups in policy and politics </a:t>
            </a:r>
          </a:p>
          <a:p>
            <a:r>
              <a:rPr lang="en-US" dirty="0"/>
              <a:t>Role of local government </a:t>
            </a:r>
          </a:p>
          <a:p>
            <a:r>
              <a:rPr lang="en-US" dirty="0"/>
              <a:t>Drafting legislation </a:t>
            </a:r>
          </a:p>
          <a:p>
            <a:r>
              <a:rPr lang="en-US" b="1" dirty="0"/>
              <a:t>Class exercises will include</a:t>
            </a:r>
            <a:r>
              <a:rPr lang="en-US" dirty="0"/>
              <a:t>:   reviewing and discussing state immigration laws; attending legislative hearings; mapping a bill’s legislative process and strategizing how to get a bill signed into law; interviewing a legislator or legislative staff or interest group leader; drafting immigration legislation </a:t>
            </a:r>
          </a:p>
          <a:p>
            <a:endParaRPr lang="en-US" dirty="0"/>
          </a:p>
        </p:txBody>
      </p:sp>
      <p:pic>
        <p:nvPicPr>
          <p:cNvPr id="4" name="Picture 3" descr="Image result for mario guerrero sacramento"/>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1447800" cy="1447800"/>
          </a:xfrm>
          <a:prstGeom prst="rect">
            <a:avLst/>
          </a:prstGeom>
          <a:noFill/>
          <a:ln>
            <a:noFill/>
          </a:ln>
        </p:spPr>
      </p:pic>
    </p:spTree>
    <p:extLst>
      <p:ext uri="{BB962C8B-B14F-4D97-AF65-F5344CB8AC3E}">
        <p14:creationId xmlns:p14="http://schemas.microsoft.com/office/powerpoint/2010/main" val="1754744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 192/IRE 192</a:t>
            </a:r>
            <a:br>
              <a:rPr lang="en-US" dirty="0"/>
            </a:br>
            <a:r>
              <a:rPr lang="en-US" dirty="0"/>
              <a:t>			Internships/Service Learning</a:t>
            </a:r>
          </a:p>
        </p:txBody>
      </p:sp>
      <p:sp>
        <p:nvSpPr>
          <p:cNvPr id="3" name="Content Placeholder 2"/>
          <p:cNvSpPr>
            <a:spLocks noGrp="1"/>
          </p:cNvSpPr>
          <p:nvPr>
            <p:ph idx="1"/>
          </p:nvPr>
        </p:nvSpPr>
        <p:spPr/>
        <p:txBody>
          <a:bodyPr>
            <a:normAutofit lnSpcReduction="10000"/>
          </a:bodyPr>
          <a:lstStyle/>
          <a:p>
            <a:r>
              <a:rPr lang="en-US" dirty="0"/>
              <a:t>Work with local governmental and non-governmental organizations</a:t>
            </a:r>
          </a:p>
          <a:p>
            <a:r>
              <a:rPr lang="en-US" b="1" dirty="0"/>
              <a:t>Internships</a:t>
            </a:r>
            <a:r>
              <a:rPr lang="en-US" dirty="0"/>
              <a:t> – onsite or distance internships</a:t>
            </a:r>
          </a:p>
          <a:p>
            <a:r>
              <a:rPr lang="en-US" b="1" dirty="0"/>
              <a:t>Service learning </a:t>
            </a:r>
            <a:r>
              <a:rPr lang="en-US" dirty="0"/>
              <a:t>– work with governmental and non-governmental organizations on projects</a:t>
            </a:r>
          </a:p>
          <a:p>
            <a:r>
              <a:rPr lang="en-US" dirty="0"/>
              <a:t>Draft legislation; develop advocacy programs; organize events; tutor immigrant children; welcome refugee families; research immigration issues</a:t>
            </a:r>
          </a:p>
          <a:p>
            <a:endParaRPr lang="en-US" dirty="0"/>
          </a:p>
        </p:txBody>
      </p:sp>
    </p:spTree>
    <p:extLst>
      <p:ext uri="{BB962C8B-B14F-4D97-AF65-F5344CB8AC3E}">
        <p14:creationId xmlns:p14="http://schemas.microsoft.com/office/powerpoint/2010/main" val="169345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collaborators</a:t>
            </a:r>
          </a:p>
        </p:txBody>
      </p:sp>
      <p:sp>
        <p:nvSpPr>
          <p:cNvPr id="3" name="Content Placeholder 2"/>
          <p:cNvSpPr>
            <a:spLocks noGrp="1"/>
          </p:cNvSpPr>
          <p:nvPr>
            <p:ph idx="1"/>
          </p:nvPr>
        </p:nvSpPr>
        <p:spPr/>
        <p:txBody>
          <a:bodyPr>
            <a:noAutofit/>
          </a:bodyPr>
          <a:lstStyle/>
          <a:p>
            <a:r>
              <a:rPr lang="en-US" sz="1800" dirty="0"/>
              <a:t>Governmental organizations:  United States Citizenship and Immigration Services field office; California Department of Social Services, Refugee Programs Bureau</a:t>
            </a:r>
          </a:p>
          <a:p>
            <a:r>
              <a:rPr lang="en-US" sz="1800" dirty="0"/>
              <a:t>International Rescue Committee (IRC) – refugee resettlement agency</a:t>
            </a:r>
          </a:p>
          <a:p>
            <a:r>
              <a:rPr lang="en-US" sz="1800" dirty="0"/>
              <a:t>UC Davis Immigration Law Clinic</a:t>
            </a:r>
          </a:p>
          <a:p>
            <a:r>
              <a:rPr lang="en-US" sz="1800" dirty="0"/>
              <a:t>California Immigration Policy Center</a:t>
            </a:r>
          </a:p>
          <a:p>
            <a:r>
              <a:rPr lang="en-US" sz="1800" dirty="0"/>
              <a:t>REDA Refugee Enrichment and Development Association</a:t>
            </a:r>
          </a:p>
          <a:p>
            <a:r>
              <a:rPr lang="en-US" sz="1800" dirty="0"/>
              <a:t>California Rural Legal Assistance Foundation (CRLA)</a:t>
            </a:r>
          </a:p>
          <a:p>
            <a:r>
              <a:rPr lang="en-US" sz="1800" dirty="0"/>
              <a:t>Mexican-American Legal Defense and Education Fund (MALDEF)</a:t>
            </a:r>
          </a:p>
          <a:p>
            <a:r>
              <a:rPr lang="en-US" sz="1800" dirty="0" err="1"/>
              <a:t>SacACT</a:t>
            </a:r>
            <a:r>
              <a:rPr lang="en-US" sz="1800" dirty="0"/>
              <a:t>:  Sacramento Area Congregations Together </a:t>
            </a:r>
          </a:p>
          <a:p>
            <a:r>
              <a:rPr lang="en-US" sz="1800" dirty="0"/>
              <a:t>World Relief – refugee resettlement agency</a:t>
            </a:r>
          </a:p>
          <a:p>
            <a:r>
              <a:rPr lang="en-US" sz="1800" dirty="0"/>
              <a:t>Catholic Diocese of Sacramento – Catholic Charities</a:t>
            </a:r>
          </a:p>
          <a:p>
            <a:endParaRPr lang="en-US" sz="1800" dirty="0"/>
          </a:p>
        </p:txBody>
      </p:sp>
    </p:spTree>
    <p:extLst>
      <p:ext uri="{BB962C8B-B14F-4D97-AF65-F5344CB8AC3E}">
        <p14:creationId xmlns:p14="http://schemas.microsoft.com/office/powerpoint/2010/main" val="3068042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 198</a:t>
            </a:r>
            <a:br>
              <a:rPr lang="en-US" dirty="0"/>
            </a:br>
            <a:r>
              <a:rPr lang="en-US" dirty="0"/>
              <a:t>			Reflections/Guest Speakers</a:t>
            </a:r>
          </a:p>
        </p:txBody>
      </p:sp>
      <p:sp>
        <p:nvSpPr>
          <p:cNvPr id="3" name="Content Placeholder 2"/>
          <p:cNvSpPr>
            <a:spLocks noGrp="1"/>
          </p:cNvSpPr>
          <p:nvPr>
            <p:ph idx="1"/>
          </p:nvPr>
        </p:nvSpPr>
        <p:spPr/>
        <p:txBody>
          <a:bodyPr/>
          <a:lstStyle/>
          <a:p>
            <a:r>
              <a:rPr lang="en-US" dirty="0"/>
              <a:t>Meet members of the immigration advocacy community</a:t>
            </a:r>
          </a:p>
          <a:p>
            <a:r>
              <a:rPr lang="en-US" dirty="0"/>
              <a:t>The 2022 cohort met Sacramento Mayor Steinberg, Assembly Member Ash </a:t>
            </a:r>
            <a:r>
              <a:rPr lang="en-US" dirty="0" err="1"/>
              <a:t>Kalra</a:t>
            </a:r>
            <a:r>
              <a:rPr lang="en-US" dirty="0"/>
              <a:t>, and many community activists</a:t>
            </a:r>
          </a:p>
          <a:p>
            <a:r>
              <a:rPr lang="en-US" dirty="0"/>
              <a:t>Develop service learning projects</a:t>
            </a:r>
          </a:p>
          <a:p>
            <a:r>
              <a:rPr lang="en-US" dirty="0"/>
              <a:t>Reflect on community learning activities</a:t>
            </a:r>
          </a:p>
        </p:txBody>
      </p:sp>
    </p:spTree>
    <p:extLst>
      <p:ext uri="{BB962C8B-B14F-4D97-AF65-F5344CB8AC3E}">
        <p14:creationId xmlns:p14="http://schemas.microsoft.com/office/powerpoint/2010/main" val="2759242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Tentative schedule</a:t>
            </a:r>
            <a:br>
              <a:rPr lang="en-US" dirty="0"/>
            </a:br>
            <a:r>
              <a:rPr lang="en-US" dirty="0"/>
              <a:t>Classrooms on the UC Davis Medical Center campus in Sacramento</a:t>
            </a:r>
          </a:p>
        </p:txBody>
      </p:sp>
      <p:graphicFrame>
        <p:nvGraphicFramePr>
          <p:cNvPr id="4" name="Content Placeholder 3"/>
          <p:cNvGraphicFramePr>
            <a:graphicFrameLocks noGrp="1"/>
          </p:cNvGraphicFramePr>
          <p:nvPr>
            <p:ph idx="1"/>
          </p:nvPr>
        </p:nvGraphicFramePr>
        <p:xfrm>
          <a:off x="982663" y="2666999"/>
          <a:ext cx="7704138" cy="2895603"/>
        </p:xfrm>
        <a:graphic>
          <a:graphicData uri="http://schemas.openxmlformats.org/drawingml/2006/table">
            <a:tbl>
              <a:tblPr firstRow="1" bandRow="1">
                <a:tableStyleId>{5C22544A-7EE6-4342-B048-85BDC9FD1C3A}</a:tableStyleId>
              </a:tblPr>
              <a:tblGrid>
                <a:gridCol w="2568046">
                  <a:extLst>
                    <a:ext uri="{9D8B030D-6E8A-4147-A177-3AD203B41FA5}">
                      <a16:colId xmlns:a16="http://schemas.microsoft.com/office/drawing/2014/main" val="2756461479"/>
                    </a:ext>
                  </a:extLst>
                </a:gridCol>
                <a:gridCol w="2568046">
                  <a:extLst>
                    <a:ext uri="{9D8B030D-6E8A-4147-A177-3AD203B41FA5}">
                      <a16:colId xmlns:a16="http://schemas.microsoft.com/office/drawing/2014/main" val="197778903"/>
                    </a:ext>
                  </a:extLst>
                </a:gridCol>
                <a:gridCol w="2568046">
                  <a:extLst>
                    <a:ext uri="{9D8B030D-6E8A-4147-A177-3AD203B41FA5}">
                      <a16:colId xmlns:a16="http://schemas.microsoft.com/office/drawing/2014/main" val="3824336457"/>
                    </a:ext>
                  </a:extLst>
                </a:gridCol>
              </a:tblGrid>
              <a:tr h="449051">
                <a:tc>
                  <a:txBody>
                    <a:bodyPr/>
                    <a:lstStyle/>
                    <a:p>
                      <a:endParaRPr lang="en-US" dirty="0"/>
                    </a:p>
                  </a:txBody>
                  <a:tcPr/>
                </a:tc>
                <a:tc>
                  <a:txBody>
                    <a:bodyPr/>
                    <a:lstStyle/>
                    <a:p>
                      <a:r>
                        <a:rPr lang="en-US" dirty="0"/>
                        <a:t>Tuesdays</a:t>
                      </a:r>
                    </a:p>
                  </a:txBody>
                  <a:tcPr/>
                </a:tc>
                <a:tc>
                  <a:txBody>
                    <a:bodyPr/>
                    <a:lstStyle/>
                    <a:p>
                      <a:r>
                        <a:rPr lang="en-US" dirty="0"/>
                        <a:t>Thursdays</a:t>
                      </a:r>
                    </a:p>
                  </a:txBody>
                  <a:tcPr/>
                </a:tc>
                <a:extLst>
                  <a:ext uri="{0D108BD9-81ED-4DB2-BD59-A6C34878D82A}">
                    <a16:rowId xmlns:a16="http://schemas.microsoft.com/office/drawing/2014/main" val="1180112987"/>
                  </a:ext>
                </a:extLst>
              </a:tr>
              <a:tr h="449051">
                <a:tc>
                  <a:txBody>
                    <a:bodyPr/>
                    <a:lstStyle/>
                    <a:p>
                      <a:r>
                        <a:rPr lang="en-US" dirty="0"/>
                        <a:t>HMR 132</a:t>
                      </a:r>
                    </a:p>
                  </a:txBody>
                  <a:tcPr/>
                </a:tc>
                <a:tc>
                  <a:txBody>
                    <a:bodyPr/>
                    <a:lstStyle/>
                    <a:p>
                      <a:r>
                        <a:rPr lang="en-US" dirty="0"/>
                        <a:t>11:00 am to 1:00</a:t>
                      </a:r>
                      <a:r>
                        <a:rPr lang="en-US" baseline="0" dirty="0"/>
                        <a:t> pm</a:t>
                      </a:r>
                      <a:endParaRPr lang="en-US" dirty="0"/>
                    </a:p>
                  </a:txBody>
                  <a:tcPr/>
                </a:tc>
                <a:tc>
                  <a:txBody>
                    <a:bodyPr/>
                    <a:lstStyle/>
                    <a:p>
                      <a:r>
                        <a:rPr lang="en-US" dirty="0"/>
                        <a:t>11:00 am to 1:00 pm</a:t>
                      </a:r>
                    </a:p>
                  </a:txBody>
                  <a:tcPr/>
                </a:tc>
                <a:extLst>
                  <a:ext uri="{0D108BD9-81ED-4DB2-BD59-A6C34878D82A}">
                    <a16:rowId xmlns:a16="http://schemas.microsoft.com/office/drawing/2014/main" val="1427413486"/>
                  </a:ext>
                </a:extLst>
              </a:tr>
              <a:tr h="449051">
                <a:tc>
                  <a:txBody>
                    <a:bodyPr/>
                    <a:lstStyle/>
                    <a:p>
                      <a:r>
                        <a:rPr lang="en-US" dirty="0"/>
                        <a:t>IRE</a:t>
                      </a:r>
                      <a:r>
                        <a:rPr lang="en-US" baseline="0" dirty="0"/>
                        <a:t> 104/SOC 104</a:t>
                      </a:r>
                      <a:endParaRPr lang="en-US" dirty="0"/>
                    </a:p>
                  </a:txBody>
                  <a:tcPr/>
                </a:tc>
                <a:tc>
                  <a:txBody>
                    <a:bodyPr/>
                    <a:lstStyle/>
                    <a:p>
                      <a:r>
                        <a:rPr lang="en-US" dirty="0"/>
                        <a:t>2:00 pm to 4:00 pm </a:t>
                      </a:r>
                    </a:p>
                  </a:txBody>
                  <a:tcPr/>
                </a:tc>
                <a:tc>
                  <a:txBody>
                    <a:bodyPr/>
                    <a:lstStyle/>
                    <a:p>
                      <a:r>
                        <a:rPr lang="en-US" dirty="0"/>
                        <a:t>2:00 pm to 4:00 pm</a:t>
                      </a:r>
                    </a:p>
                  </a:txBody>
                  <a:tcPr/>
                </a:tc>
                <a:extLst>
                  <a:ext uri="{0D108BD9-81ED-4DB2-BD59-A6C34878D82A}">
                    <a16:rowId xmlns:a16="http://schemas.microsoft.com/office/drawing/2014/main" val="2437594885"/>
                  </a:ext>
                </a:extLst>
              </a:tr>
              <a:tr h="449051">
                <a:tc>
                  <a:txBody>
                    <a:bodyPr/>
                    <a:lstStyle/>
                    <a:p>
                      <a:r>
                        <a:rPr lang="en-US" dirty="0"/>
                        <a:t>POL 104</a:t>
                      </a:r>
                    </a:p>
                  </a:txBody>
                  <a:tcPr/>
                </a:tc>
                <a:tc>
                  <a:txBody>
                    <a:bodyPr/>
                    <a:lstStyle/>
                    <a:p>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5:00 pm to 8:00 pm</a:t>
                      </a:r>
                    </a:p>
                  </a:txBody>
                  <a:tcPr/>
                </a:tc>
                <a:extLst>
                  <a:ext uri="{0D108BD9-81ED-4DB2-BD59-A6C34878D82A}">
                    <a16:rowId xmlns:a16="http://schemas.microsoft.com/office/drawing/2014/main" val="3205906586"/>
                  </a:ext>
                </a:extLst>
              </a:tr>
              <a:tr h="449051">
                <a:tc>
                  <a:txBody>
                    <a:bodyPr/>
                    <a:lstStyle/>
                    <a:p>
                      <a:r>
                        <a:rPr lang="en-US" dirty="0"/>
                        <a:t>POL 198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5:00</a:t>
                      </a:r>
                      <a:r>
                        <a:rPr lang="en-US" baseline="0" dirty="0"/>
                        <a:t> pm to 7:00 pm</a:t>
                      </a:r>
                      <a:endParaRPr lang="en-US" dirty="0"/>
                    </a:p>
                  </a:txBody>
                  <a:tcPr/>
                </a:tc>
                <a:tc>
                  <a:txBody>
                    <a:bodyPr/>
                    <a:lstStyle/>
                    <a:p>
                      <a:endParaRPr lang="en-US" dirty="0"/>
                    </a:p>
                  </a:txBody>
                  <a:tcPr/>
                </a:tc>
                <a:extLst>
                  <a:ext uri="{0D108BD9-81ED-4DB2-BD59-A6C34878D82A}">
                    <a16:rowId xmlns:a16="http://schemas.microsoft.com/office/drawing/2014/main" val="1859071821"/>
                  </a:ext>
                </a:extLst>
              </a:tr>
              <a:tr h="650348">
                <a:tc>
                  <a:txBody>
                    <a:bodyPr/>
                    <a:lstStyle/>
                    <a:p>
                      <a:r>
                        <a:rPr lang="en-US" dirty="0"/>
                        <a:t>Internships and service learning as scheduled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27475525"/>
                  </a:ext>
                </a:extLst>
              </a:tr>
            </a:tbl>
          </a:graphicData>
        </a:graphic>
      </p:graphicFrame>
    </p:spTree>
    <p:extLst>
      <p:ext uri="{BB962C8B-B14F-4D97-AF65-F5344CB8AC3E}">
        <p14:creationId xmlns:p14="http://schemas.microsoft.com/office/powerpoint/2010/main" val="3219700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Transportation Logistics</a:t>
            </a:r>
          </a:p>
        </p:txBody>
      </p:sp>
      <p:pic>
        <p:nvPicPr>
          <p:cNvPr id="3076" name="Picture 4" descr="https://www.sacrt.com/apps/wp-content/uploads/CausewayConnectionBanner_1200x500-1024x42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2663" y="2726799"/>
            <a:ext cx="4579937" cy="190979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www.sacrt.com/apps/wp-content/uploads/NewBrand_2021_Route_138_CausewayConnection-507x10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828800"/>
            <a:ext cx="2438400" cy="434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6947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15638"/>
            <a:ext cx="7704667" cy="1981200"/>
          </a:xfrm>
        </p:spPr>
        <p:txBody>
          <a:bodyPr/>
          <a:lstStyle/>
          <a:p>
            <a:r>
              <a:rPr lang="en-US" dirty="0"/>
              <a:t>Application process</a:t>
            </a:r>
          </a:p>
        </p:txBody>
      </p:sp>
      <p:sp>
        <p:nvSpPr>
          <p:cNvPr id="3" name="Content Placeholder 2"/>
          <p:cNvSpPr>
            <a:spLocks noGrp="1"/>
          </p:cNvSpPr>
          <p:nvPr>
            <p:ph idx="1"/>
          </p:nvPr>
        </p:nvSpPr>
        <p:spPr/>
        <p:txBody>
          <a:bodyPr>
            <a:normAutofit fontScale="70000" lnSpcReduction="20000"/>
          </a:bodyPr>
          <a:lstStyle/>
          <a:p>
            <a:r>
              <a:rPr lang="en-US" dirty="0"/>
              <a:t>Open now on the Quarter at Aggie Square website</a:t>
            </a:r>
          </a:p>
          <a:p>
            <a:r>
              <a:rPr lang="en-US" dirty="0"/>
              <a:t>Enrollment on a first come, first served basis for students in good standing</a:t>
            </a:r>
          </a:p>
          <a:p>
            <a:r>
              <a:rPr lang="en-US" dirty="0"/>
              <a:t>25 students maximum enrollment</a:t>
            </a:r>
          </a:p>
          <a:p>
            <a:r>
              <a:rPr lang="en-US" dirty="0"/>
              <a:t>Application deadline:   Friday, October 13, 2023</a:t>
            </a:r>
          </a:p>
          <a:p>
            <a:r>
              <a:rPr lang="en-US" dirty="0"/>
              <a:t>Check with academic advisors to ensure you can graduate on a timely basis</a:t>
            </a:r>
          </a:p>
          <a:p>
            <a:r>
              <a:rPr lang="en-US" dirty="0"/>
              <a:t>Notification of acceptance by October 27, 2023 (prior to registration for Winter Quarter 2024 starting November 1)</a:t>
            </a:r>
          </a:p>
          <a:p>
            <a:r>
              <a:rPr lang="en-US" dirty="0"/>
              <a:t>No additional registration fees</a:t>
            </a:r>
          </a:p>
          <a:p>
            <a:r>
              <a:rPr lang="en-US" dirty="0"/>
              <a:t>https://qas.ucdavis.edu//immigrants-and-refugees-sacramento</a:t>
            </a:r>
          </a:p>
        </p:txBody>
      </p:sp>
    </p:spTree>
    <p:extLst>
      <p:ext uri="{BB962C8B-B14F-4D97-AF65-F5344CB8AC3E}">
        <p14:creationId xmlns:p14="http://schemas.microsoft.com/office/powerpoint/2010/main" val="847810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Insights from former Q@AS students</a:t>
            </a:r>
          </a:p>
        </p:txBody>
      </p:sp>
      <p:sp>
        <p:nvSpPr>
          <p:cNvPr id="3" name="Content Placeholder 2"/>
          <p:cNvSpPr>
            <a:spLocks noGrp="1"/>
          </p:cNvSpPr>
          <p:nvPr>
            <p:ph idx="1"/>
          </p:nvPr>
        </p:nvSpPr>
        <p:spPr/>
        <p:txBody>
          <a:bodyPr/>
          <a:lstStyle/>
          <a:p>
            <a:r>
              <a:rPr lang="en-US" dirty="0"/>
              <a:t>Lesly Contreras, Amy </a:t>
            </a:r>
            <a:r>
              <a:rPr lang="en-US" dirty="0" err="1"/>
              <a:t>Saghafian</a:t>
            </a:r>
            <a:r>
              <a:rPr lang="en-US" dirty="0"/>
              <a:t>, Olivia </a:t>
            </a:r>
            <a:r>
              <a:rPr lang="en-US" dirty="0" err="1"/>
              <a:t>Victa</a:t>
            </a:r>
            <a:r>
              <a:rPr lang="en-US" dirty="0"/>
              <a:t>, and John Wei</a:t>
            </a:r>
          </a:p>
        </p:txBody>
      </p:sp>
    </p:spTree>
    <p:extLst>
      <p:ext uri="{BB962C8B-B14F-4D97-AF65-F5344CB8AC3E}">
        <p14:creationId xmlns:p14="http://schemas.microsoft.com/office/powerpoint/2010/main" val="1982678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Amy </a:t>
            </a:r>
            <a:r>
              <a:rPr lang="en-US" dirty="0" err="1"/>
              <a:t>Saghafian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Participating in the QAS program last Winter was one of the best decisions I have made throughout my undergraduate career. </a:t>
            </a:r>
          </a:p>
          <a:p>
            <a:r>
              <a:rPr lang="en-US" dirty="0"/>
              <a:t>Studying refugees and global migration flows in Dr. Money’s courses while simultaneously working with the refugee population in my local community as part of the internship component allowed me to apply my work experiences to the topics we were learning in class. Completing the biweekly internship reflections pushed me to analyze my work more deeply and helped me make the most out of my work. I also really enjoyed hearing about my classmates' internship experiences, especially considering we all worked with different organizations and different sectors of the immigrant/refugee populations in Sacramento and Davis. </a:t>
            </a:r>
          </a:p>
          <a:p>
            <a:endParaRPr lang="en-US" dirty="0"/>
          </a:p>
        </p:txBody>
      </p:sp>
    </p:spTree>
    <p:extLst>
      <p:ext uri="{BB962C8B-B14F-4D97-AF65-F5344CB8AC3E}">
        <p14:creationId xmlns:p14="http://schemas.microsoft.com/office/powerpoint/2010/main" val="348139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fontScale="92500" lnSpcReduction="10000"/>
          </a:bodyPr>
          <a:lstStyle/>
          <a:p>
            <a:r>
              <a:rPr lang="en-US" dirty="0"/>
              <a:t>Professor Jeannette Money</a:t>
            </a:r>
          </a:p>
          <a:p>
            <a:r>
              <a:rPr lang="en-US" dirty="0"/>
              <a:t>Professor Jeffrey Kahn</a:t>
            </a:r>
          </a:p>
          <a:p>
            <a:r>
              <a:rPr lang="en-US" dirty="0"/>
              <a:t>Professor  Mario Guerrero</a:t>
            </a:r>
          </a:p>
          <a:p>
            <a:r>
              <a:rPr lang="en-US" dirty="0"/>
              <a:t>Prior Aggie Square students:  Lesly Contreras, Amy </a:t>
            </a:r>
            <a:r>
              <a:rPr lang="en-US" dirty="0" err="1"/>
              <a:t>Saghafian</a:t>
            </a:r>
            <a:r>
              <a:rPr lang="en-US" dirty="0"/>
              <a:t>, John Wei</a:t>
            </a:r>
          </a:p>
          <a:p>
            <a:r>
              <a:rPr lang="en-US" dirty="0"/>
              <a:t>Program Coordinator Angela Taylor</a:t>
            </a:r>
          </a:p>
          <a:p>
            <a:r>
              <a:rPr lang="en-US" dirty="0"/>
              <a:t>Students:  name, major, interest in immigration and Quarter at Aggie Square program</a:t>
            </a:r>
          </a:p>
        </p:txBody>
      </p:sp>
    </p:spTree>
    <p:extLst>
      <p:ext uri="{BB962C8B-B14F-4D97-AF65-F5344CB8AC3E}">
        <p14:creationId xmlns:p14="http://schemas.microsoft.com/office/powerpoint/2010/main" val="3703496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Amy </a:t>
            </a:r>
            <a:r>
              <a:rPr lang="en-US" dirty="0" err="1"/>
              <a:t>Saghafian</a:t>
            </a:r>
            <a:endParaRPr lang="en-US" dirty="0"/>
          </a:p>
        </p:txBody>
      </p:sp>
      <p:sp>
        <p:nvSpPr>
          <p:cNvPr id="3" name="Content Placeholder 2"/>
          <p:cNvSpPr>
            <a:spLocks noGrp="1"/>
          </p:cNvSpPr>
          <p:nvPr>
            <p:ph idx="1"/>
          </p:nvPr>
        </p:nvSpPr>
        <p:spPr/>
        <p:txBody>
          <a:bodyPr>
            <a:normAutofit fontScale="62500" lnSpcReduction="20000"/>
          </a:bodyPr>
          <a:lstStyle/>
          <a:p>
            <a:r>
              <a:rPr lang="en-US" dirty="0"/>
              <a:t>Further, Professor Guerrero’s course made me much more familiar with how California’s government works. The final project, which involved drafting a Bill for the California constitution, taught me step by step how to get a Bill passed into law. After completing the project, I feel confident enough to amend or draft a real Bill, which is a great skill that all California residents should have.</a:t>
            </a:r>
          </a:p>
          <a:p>
            <a:r>
              <a:rPr lang="en-US" dirty="0"/>
              <a:t>My favorite part of the program was the guest speakers. It was beyond helpful to hear the different experiences of people who work for U.S. government agencies, local non-profits, and the California government, and it gave me ideas and options for different types of work I can do after graduation. </a:t>
            </a:r>
          </a:p>
          <a:p>
            <a:r>
              <a:rPr lang="en-US" dirty="0"/>
              <a:t>The QAS program was without a doubt the highlight of my undergraduate experience. If you are interested in getting hands-on experience with  learning more about Refugees, human rights, migrations flows, and California’s government system, I definitely recommend participating in the program.</a:t>
            </a:r>
          </a:p>
          <a:p>
            <a:r>
              <a:rPr lang="en-US" dirty="0"/>
              <a:t>If anyone has any questions about the program, I would be happy to answer them and chat with you about it. Feel free to reach out to me via email: </a:t>
            </a:r>
            <a:r>
              <a:rPr lang="en-US" u="sng" dirty="0">
                <a:hlinkClick r:id="rId2"/>
              </a:rPr>
              <a:t>alsaghafian@ucdavis.edu</a:t>
            </a:r>
            <a:endParaRPr lang="en-US" dirty="0"/>
          </a:p>
        </p:txBody>
      </p:sp>
    </p:spTree>
    <p:extLst>
      <p:ext uri="{BB962C8B-B14F-4D97-AF65-F5344CB8AC3E}">
        <p14:creationId xmlns:p14="http://schemas.microsoft.com/office/powerpoint/2010/main" val="2738504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Administrative </a:t>
            </a:r>
            <a:br>
              <a:rPr lang="en-US" dirty="0"/>
            </a:br>
            <a:r>
              <a:rPr lang="en-US" dirty="0"/>
              <a:t>Support</a:t>
            </a:r>
          </a:p>
        </p:txBody>
      </p:sp>
      <p:sp>
        <p:nvSpPr>
          <p:cNvPr id="3" name="Content Placeholder 2"/>
          <p:cNvSpPr>
            <a:spLocks noGrp="1"/>
          </p:cNvSpPr>
          <p:nvPr>
            <p:ph idx="1"/>
          </p:nvPr>
        </p:nvSpPr>
        <p:spPr/>
        <p:txBody>
          <a:bodyPr>
            <a:normAutofit/>
          </a:bodyPr>
          <a:lstStyle/>
          <a:p>
            <a:r>
              <a:rPr lang="en-US" dirty="0"/>
              <a:t>Angela Taylor </a:t>
            </a:r>
            <a:r>
              <a:rPr lang="en-US" dirty="0">
                <a:hlinkClick r:id="rId2"/>
              </a:rPr>
              <a:t>qas@ucdavis.edu</a:t>
            </a:r>
            <a:endParaRPr lang="en-US" dirty="0"/>
          </a:p>
          <a:p>
            <a:r>
              <a:rPr lang="en-US" dirty="0"/>
              <a:t>The Quarter at Aggie Square office will enroll accepted students in all coursework</a:t>
            </a:r>
          </a:p>
          <a:p>
            <a:r>
              <a:rPr lang="en-US" dirty="0"/>
              <a:t>What happens if you have already taken one of the classes in the program?</a:t>
            </a:r>
          </a:p>
          <a:p>
            <a:endParaRPr lang="en-US" dirty="0"/>
          </a:p>
        </p:txBody>
      </p:sp>
      <p:pic>
        <p:nvPicPr>
          <p:cNvPr id="4" name="Picture 3" descr="Headshort of Angela Taylor"/>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09599"/>
            <a:ext cx="1828800" cy="1828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142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420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Aggie Square</a:t>
            </a:r>
          </a:p>
        </p:txBody>
      </p:sp>
      <p:pic>
        <p:nvPicPr>
          <p:cNvPr id="1026" name="Picture 2" descr="Image result for images quarter at aggie square"/>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199" y="4469957"/>
            <a:ext cx="143933" cy="896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6468" y="4190999"/>
            <a:ext cx="4622379" cy="2218743"/>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Image result for Aggie Square Sacramen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Image result for Aggie Square Sacrament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2132" y="1904998"/>
            <a:ext cx="3657600" cy="265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899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 at Aggie Square</a:t>
            </a:r>
          </a:p>
        </p:txBody>
      </p:sp>
      <p:sp>
        <p:nvSpPr>
          <p:cNvPr id="3" name="Content Placeholder 2"/>
          <p:cNvSpPr>
            <a:spLocks noGrp="1"/>
          </p:cNvSpPr>
          <p:nvPr>
            <p:ph idx="1"/>
          </p:nvPr>
        </p:nvSpPr>
        <p:spPr/>
        <p:txBody>
          <a:bodyPr/>
          <a:lstStyle/>
          <a:p>
            <a:r>
              <a:rPr lang="en-US" dirty="0"/>
              <a:t>Quarter at Aggie Square lets you engage with Sacramento in a way that enhances your education with practical experience and community engagement. </a:t>
            </a:r>
          </a:p>
          <a:p>
            <a:r>
              <a:rPr lang="en-US" dirty="0"/>
              <a:t>Spend a quarter with a small group of fellow students and dedicated faculty in a focused learning environment that includes classes and an internship, research, or service learning.</a:t>
            </a:r>
          </a:p>
        </p:txBody>
      </p:sp>
    </p:spTree>
    <p:extLst>
      <p:ext uri="{BB962C8B-B14F-4D97-AF65-F5344CB8AC3E}">
        <p14:creationId xmlns:p14="http://schemas.microsoft.com/office/powerpoint/2010/main" val="216413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immigrants and refugees?</a:t>
            </a:r>
          </a:p>
        </p:txBody>
      </p:sp>
      <p:sp>
        <p:nvSpPr>
          <p:cNvPr id="3" name="Content Placeholder 2"/>
          <p:cNvSpPr>
            <a:spLocks noGrp="1"/>
          </p:cNvSpPr>
          <p:nvPr>
            <p:ph idx="1"/>
          </p:nvPr>
        </p:nvSpPr>
        <p:spPr/>
        <p:txBody>
          <a:bodyPr>
            <a:normAutofit fontScale="92500"/>
          </a:bodyPr>
          <a:lstStyle/>
          <a:p>
            <a:r>
              <a:rPr lang="en-US" dirty="0"/>
              <a:t>California hosts almost 11 million migrants, around 27% of the state population, and 24% of the total immigrant population in the United States.  </a:t>
            </a:r>
          </a:p>
          <a:p>
            <a:r>
              <a:rPr lang="en-US" dirty="0"/>
              <a:t>California is now designated as a “sanctuary” state and has been a major receiving center for refugee resettlement.</a:t>
            </a:r>
          </a:p>
          <a:p>
            <a:r>
              <a:rPr lang="en-US" dirty="0"/>
              <a:t>However, immigrants still confront challenges in adjusting to their new lives and communities also struggle to welcome newcomers and to provide avenues for full integration.</a:t>
            </a:r>
          </a:p>
          <a:p>
            <a:endParaRPr lang="en-US" dirty="0"/>
          </a:p>
        </p:txBody>
      </p:sp>
    </p:spTree>
    <p:extLst>
      <p:ext uri="{BB962C8B-B14F-4D97-AF65-F5344CB8AC3E}">
        <p14:creationId xmlns:p14="http://schemas.microsoft.com/office/powerpoint/2010/main" val="2711148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Immigrants, Refugees, and Human Rights</a:t>
            </a:r>
          </a:p>
        </p:txBody>
      </p:sp>
      <p:sp>
        <p:nvSpPr>
          <p:cNvPr id="3" name="Content Placeholder 2"/>
          <p:cNvSpPr>
            <a:spLocks noGrp="1"/>
          </p:cNvSpPr>
          <p:nvPr>
            <p:ph idx="1"/>
          </p:nvPr>
        </p:nvSpPr>
        <p:spPr/>
        <p:txBody>
          <a:bodyPr>
            <a:normAutofit fontScale="85000" lnSpcReduction="20000"/>
          </a:bodyPr>
          <a:lstStyle/>
          <a:p>
            <a:r>
              <a:rPr lang="en-US" dirty="0"/>
              <a:t>This Quarter at Aggie Square experience combines expertise in international migration with hands-on experience working with immigrant and refugee communities to develop an understanding of the interaction between the local community and the migrants. The program goals:  </a:t>
            </a:r>
          </a:p>
          <a:p>
            <a:r>
              <a:rPr lang="en-US" dirty="0"/>
              <a:t>develop </a:t>
            </a:r>
            <a:r>
              <a:rPr lang="en-US" b="1" dirty="0"/>
              <a:t>empathy</a:t>
            </a:r>
            <a:r>
              <a:rPr lang="en-US" dirty="0"/>
              <a:t> for immigrants locally and globally as well as the communities in which they settle</a:t>
            </a:r>
          </a:p>
          <a:p>
            <a:r>
              <a:rPr lang="en-US" dirty="0"/>
              <a:t>learn about </a:t>
            </a:r>
            <a:r>
              <a:rPr lang="en-US" b="1" dirty="0"/>
              <a:t>federal, state, and local policy processes</a:t>
            </a:r>
            <a:r>
              <a:rPr lang="en-US" dirty="0"/>
              <a:t> that affect immigrant reception</a:t>
            </a:r>
          </a:p>
          <a:p>
            <a:r>
              <a:rPr lang="en-US" dirty="0"/>
              <a:t>practice </a:t>
            </a:r>
            <a:r>
              <a:rPr lang="en-US" b="1" dirty="0"/>
              <a:t>advocacy</a:t>
            </a:r>
            <a:r>
              <a:rPr lang="en-US" dirty="0"/>
              <a:t> skills to improve outcomes for both immigrants and the host community</a:t>
            </a:r>
          </a:p>
        </p:txBody>
      </p:sp>
    </p:spTree>
    <p:extLst>
      <p:ext uri="{BB962C8B-B14F-4D97-AF65-F5344CB8AC3E}">
        <p14:creationId xmlns:p14="http://schemas.microsoft.com/office/powerpoint/2010/main" val="199578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Program</a:t>
            </a:r>
            <a:br>
              <a:rPr lang="en-US" dirty="0"/>
            </a:br>
            <a:r>
              <a:rPr lang="en-US" dirty="0"/>
              <a:t>												Team</a:t>
            </a:r>
          </a:p>
        </p:txBody>
      </p:sp>
      <p:sp>
        <p:nvSpPr>
          <p:cNvPr id="3" name="Content Placeholder 2"/>
          <p:cNvSpPr>
            <a:spLocks noGrp="1"/>
          </p:cNvSpPr>
          <p:nvPr>
            <p:ph idx="1"/>
          </p:nvPr>
        </p:nvSpPr>
        <p:spPr>
          <a:xfrm>
            <a:off x="995988" y="2743200"/>
            <a:ext cx="7704667" cy="3332816"/>
          </a:xfrm>
        </p:spPr>
        <p:txBody>
          <a:bodyPr>
            <a:normAutofit/>
          </a:bodyPr>
          <a:lstStyle/>
          <a:p>
            <a:r>
              <a:rPr lang="en-US" dirty="0"/>
              <a:t>Jeannette Money, Professor, Department of Political Science</a:t>
            </a:r>
          </a:p>
          <a:p>
            <a:r>
              <a:rPr lang="en-US" dirty="0"/>
              <a:t>Jeffrey Kahn, Associate Professor, Department of Anthropology</a:t>
            </a:r>
          </a:p>
          <a:p>
            <a:r>
              <a:rPr lang="en-US" dirty="0"/>
              <a:t>Mario Guerrero, Deputy Director, Legislation at California Department of Human Resources*</a:t>
            </a:r>
          </a:p>
          <a:p>
            <a:pPr marL="0" indent="0">
              <a:buNone/>
            </a:pPr>
            <a:r>
              <a:rPr lang="en-US" sz="1000" dirty="0"/>
              <a:t>*For identification purposes only. The views or opinions expressed are those of the faculty and do not necessarily reflect the official policy or position of the organization/entity they are employed with.</a:t>
            </a:r>
          </a:p>
          <a:p>
            <a:endParaRPr lang="en-US" dirty="0"/>
          </a:p>
        </p:txBody>
      </p:sp>
      <p:pic>
        <p:nvPicPr>
          <p:cNvPr id="5" name="Picture 4" descr="Image result for Images Jeannette Money. Size: 118 x 100. Source: studyabroad.ucdavis.edu"/>
          <p:cNvPicPr/>
          <p:nvPr/>
        </p:nvPicPr>
        <p:blipFill>
          <a:blip r:embed="rId2">
            <a:extLst>
              <a:ext uri="{28A0092B-C50C-407E-A947-70E740481C1C}">
                <a14:useLocalDpi xmlns:a14="http://schemas.microsoft.com/office/drawing/2010/main" val="0"/>
              </a:ext>
            </a:extLst>
          </a:blip>
          <a:srcRect/>
          <a:stretch>
            <a:fillRect/>
          </a:stretch>
        </p:blipFill>
        <p:spPr bwMode="auto">
          <a:xfrm>
            <a:off x="1600200" y="990600"/>
            <a:ext cx="1371600" cy="1219200"/>
          </a:xfrm>
          <a:prstGeom prst="rect">
            <a:avLst/>
          </a:prstGeom>
          <a:noFill/>
          <a:ln>
            <a:noFill/>
          </a:ln>
        </p:spPr>
      </p:pic>
      <p:pic>
        <p:nvPicPr>
          <p:cNvPr id="6" name="Picture 5" descr="Image result for mario guerrero sacramento"/>
          <p:cNvPicPr/>
          <p:nvPr/>
        </p:nvPicPr>
        <p:blipFill>
          <a:blip r:embed="rId3">
            <a:extLst>
              <a:ext uri="{28A0092B-C50C-407E-A947-70E740481C1C}">
                <a14:useLocalDpi xmlns:a14="http://schemas.microsoft.com/office/drawing/2010/main" val="0"/>
              </a:ext>
            </a:extLst>
          </a:blip>
          <a:srcRect/>
          <a:stretch>
            <a:fillRect/>
          </a:stretch>
        </p:blipFill>
        <p:spPr bwMode="auto">
          <a:xfrm>
            <a:off x="5181600" y="990600"/>
            <a:ext cx="1143000" cy="1219200"/>
          </a:xfrm>
          <a:prstGeom prst="rect">
            <a:avLst/>
          </a:prstGeom>
          <a:noFill/>
          <a:ln>
            <a:noFill/>
          </a:ln>
        </p:spPr>
      </p:pic>
      <p:pic>
        <p:nvPicPr>
          <p:cNvPr id="7" name="Picture 6" descr="C:\Users\fzmoney\AppData\Local\Microsoft\Windows\INetCache\Content.MSO\90E1AD40.tmp"/>
          <p:cNvPicPr/>
          <p:nvPr/>
        </p:nvPicPr>
        <p:blipFill>
          <a:blip r:embed="rId4">
            <a:extLst>
              <a:ext uri="{28A0092B-C50C-407E-A947-70E740481C1C}">
                <a14:useLocalDpi xmlns:a14="http://schemas.microsoft.com/office/drawing/2010/main" val="0"/>
              </a:ext>
            </a:extLst>
          </a:blip>
          <a:srcRect/>
          <a:stretch>
            <a:fillRect/>
          </a:stretch>
        </p:blipFill>
        <p:spPr bwMode="auto">
          <a:xfrm>
            <a:off x="3429001" y="990601"/>
            <a:ext cx="1295399" cy="1219200"/>
          </a:xfrm>
          <a:prstGeom prst="rect">
            <a:avLst/>
          </a:prstGeom>
          <a:noFill/>
          <a:ln>
            <a:noFill/>
          </a:ln>
        </p:spPr>
      </p:pic>
    </p:spTree>
    <p:extLst>
      <p:ext uri="{BB962C8B-B14F-4D97-AF65-F5344CB8AC3E}">
        <p14:creationId xmlns:p14="http://schemas.microsoft.com/office/powerpoint/2010/main" val="186902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Immigrants, Refugees, and Human Rights</a:t>
            </a:r>
          </a:p>
        </p:txBody>
      </p:sp>
      <p:sp>
        <p:nvSpPr>
          <p:cNvPr id="3" name="Content Placeholder 2"/>
          <p:cNvSpPr>
            <a:spLocks noGrp="1"/>
          </p:cNvSpPr>
          <p:nvPr>
            <p:ph idx="1"/>
          </p:nvPr>
        </p:nvSpPr>
        <p:spPr/>
        <p:txBody>
          <a:bodyPr>
            <a:normAutofit fontScale="40000" lnSpcReduction="20000"/>
          </a:bodyPr>
          <a:lstStyle/>
          <a:p>
            <a:endParaRPr lang="en-US" dirty="0"/>
          </a:p>
          <a:p>
            <a:endParaRPr lang="en-US" dirty="0"/>
          </a:p>
          <a:p>
            <a:r>
              <a:rPr lang="en-US" sz="5100" dirty="0"/>
              <a:t>When:  Winter Quarter 2024</a:t>
            </a:r>
          </a:p>
          <a:p>
            <a:r>
              <a:rPr lang="en-US" sz="5100" dirty="0"/>
              <a:t>Coursework (17 units):  IRE 104/SOC 104 – International Migration (4 units)</a:t>
            </a:r>
          </a:p>
          <a:p>
            <a:r>
              <a:rPr lang="en-US" sz="5100" dirty="0"/>
              <a:t>HMR 132 – Human Rights and the Refugee (4 units)</a:t>
            </a:r>
          </a:p>
          <a:p>
            <a:r>
              <a:rPr lang="en-US" sz="5100" dirty="0"/>
              <a:t>POL 104 – California State Politics (4 units)</a:t>
            </a:r>
          </a:p>
          <a:p>
            <a:r>
              <a:rPr lang="en-US" sz="5100" dirty="0"/>
              <a:t>IRE 192/POL 192 –  Internship and/or Service Learning (3-6 units)</a:t>
            </a:r>
          </a:p>
          <a:p>
            <a:r>
              <a:rPr lang="en-US" sz="5100" dirty="0"/>
              <a:t>POL 198 –  Group study/guest speakers (2 units)</a:t>
            </a:r>
          </a:p>
          <a:p>
            <a:endParaRPr lang="en-US" dirty="0"/>
          </a:p>
          <a:p>
            <a:endParaRPr lang="en-US" dirty="0"/>
          </a:p>
        </p:txBody>
      </p:sp>
    </p:spTree>
    <p:extLst>
      <p:ext uri="{BB962C8B-B14F-4D97-AF65-F5344CB8AC3E}">
        <p14:creationId xmlns:p14="http://schemas.microsoft.com/office/powerpoint/2010/main" val="2894597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IRE 104/SOC 104</a:t>
            </a:r>
            <a:br>
              <a:rPr lang="en-US" dirty="0"/>
            </a:br>
            <a:r>
              <a:rPr lang="en-US" dirty="0"/>
              <a:t>			International Migration</a:t>
            </a:r>
          </a:p>
        </p:txBody>
      </p:sp>
      <p:sp>
        <p:nvSpPr>
          <p:cNvPr id="3" name="Content Placeholder 2"/>
          <p:cNvSpPr>
            <a:spLocks noGrp="1"/>
          </p:cNvSpPr>
          <p:nvPr>
            <p:ph idx="1"/>
          </p:nvPr>
        </p:nvSpPr>
        <p:spPr/>
        <p:txBody>
          <a:bodyPr>
            <a:normAutofit fontScale="92500" lnSpcReduction="10000"/>
          </a:bodyPr>
          <a:lstStyle/>
          <a:p>
            <a:r>
              <a:rPr lang="en-US" dirty="0"/>
              <a:t>Placing local immigrant communities in global perspective</a:t>
            </a:r>
          </a:p>
          <a:p>
            <a:r>
              <a:rPr lang="en-US" dirty="0"/>
              <a:t>US/California/local immigration legislation</a:t>
            </a:r>
          </a:p>
          <a:p>
            <a:r>
              <a:rPr lang="en-US" dirty="0"/>
              <a:t>Impact of immigrants on host societies: economic, social, and political dimensions</a:t>
            </a:r>
          </a:p>
          <a:p>
            <a:r>
              <a:rPr lang="en-US" dirty="0"/>
              <a:t>Impact of immigrants on home societies: economic, social, and political dimensions</a:t>
            </a:r>
          </a:p>
          <a:p>
            <a:r>
              <a:rPr lang="en-US" dirty="0"/>
              <a:t>Immigrant integration: adaptation on the part of the migrants and the host community</a:t>
            </a:r>
          </a:p>
          <a:p>
            <a:endParaRPr lang="en-US" dirty="0"/>
          </a:p>
        </p:txBody>
      </p:sp>
      <p:pic>
        <p:nvPicPr>
          <p:cNvPr id="4" name="Picture 3" descr="Image result for Images Jeannette Money. Size: 118 x 100. Source: studyabroad.ucdavis.edu"/>
          <p:cNvPicPr/>
          <p:nvPr/>
        </p:nvPicPr>
        <p:blipFill>
          <a:blip r:embed="rId2">
            <a:extLst>
              <a:ext uri="{28A0092B-C50C-407E-A947-70E740481C1C}">
                <a14:useLocalDpi xmlns:a14="http://schemas.microsoft.com/office/drawing/2010/main" val="0"/>
              </a:ext>
            </a:extLst>
          </a:blip>
          <a:srcRect/>
          <a:stretch>
            <a:fillRect/>
          </a:stretch>
        </p:blipFill>
        <p:spPr bwMode="auto">
          <a:xfrm>
            <a:off x="1600200" y="914399"/>
            <a:ext cx="1371600" cy="1143001"/>
          </a:xfrm>
          <a:prstGeom prst="rect">
            <a:avLst/>
          </a:prstGeom>
          <a:noFill/>
          <a:ln>
            <a:noFill/>
          </a:ln>
        </p:spPr>
      </p:pic>
    </p:spTree>
    <p:extLst>
      <p:ext uri="{BB962C8B-B14F-4D97-AF65-F5344CB8AC3E}">
        <p14:creationId xmlns:p14="http://schemas.microsoft.com/office/powerpoint/2010/main" val="1417418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52230</TotalTime>
  <Words>1422</Words>
  <Application>Microsoft Office PowerPoint</Application>
  <PresentationFormat>On-screen Show (4:3)</PresentationFormat>
  <Paragraphs>116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Corbel</vt:lpstr>
      <vt:lpstr>Parallax</vt:lpstr>
      <vt:lpstr>Immigrants, Refugees, and Human Rights</vt:lpstr>
      <vt:lpstr>Introductions</vt:lpstr>
      <vt:lpstr>Aggie Square</vt:lpstr>
      <vt:lpstr>Quarter at Aggie Square</vt:lpstr>
      <vt:lpstr>Why immigrants and refugees?</vt:lpstr>
      <vt:lpstr>Immigrants, Refugees, and Human Rights</vt:lpstr>
      <vt:lpstr>            Program             Team</vt:lpstr>
      <vt:lpstr>Immigrants, Refugees, and Human Rights</vt:lpstr>
      <vt:lpstr>IRE 104/SOC 104    International Migration</vt:lpstr>
      <vt:lpstr>HMR 132       Human Rights and the Refugee</vt:lpstr>
      <vt:lpstr>POL 104      California State Politics</vt:lpstr>
      <vt:lpstr>POL 192/IRE 192    Internships/Service Learning</vt:lpstr>
      <vt:lpstr>Community collaborators</vt:lpstr>
      <vt:lpstr>POL 198    Reflections/Guest Speakers</vt:lpstr>
      <vt:lpstr>Tentative schedule Classrooms on the UC Davis Medical Center campus in Sacramento</vt:lpstr>
      <vt:lpstr>Transportation Logistics</vt:lpstr>
      <vt:lpstr>Application process</vt:lpstr>
      <vt:lpstr>Insights from former Q@AS students</vt:lpstr>
      <vt:lpstr>Amy Saghafian</vt:lpstr>
      <vt:lpstr>Amy Saghafian</vt:lpstr>
      <vt:lpstr>              Administrative  Support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on International Markets</dc:title>
  <dc:creator>Jeannette</dc:creator>
  <cp:lastModifiedBy>Angela Taylor</cp:lastModifiedBy>
  <cp:revision>47</cp:revision>
  <dcterms:created xsi:type="dcterms:W3CDTF">2015-04-20T17:25:41Z</dcterms:created>
  <dcterms:modified xsi:type="dcterms:W3CDTF">2023-10-13T14:47:08Z</dcterms:modified>
</cp:coreProperties>
</file>